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57" r:id="rId5"/>
    <p:sldId id="263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2D7"/>
    <a:srgbClr val="005884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216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EFA4-6BA1-41EC-9AF3-C5E40EB7AE2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F091-F144-441D-8868-6F4BFA4CE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7992"/>
          <a:stretch>
            <a:fillRect/>
          </a:stretch>
        </p:blipFill>
        <p:spPr bwMode="auto">
          <a:xfrm>
            <a:off x="0" y="0"/>
            <a:ext cx="9144000" cy="687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/>
          <a:stretch>
            <a:fillRect/>
          </a:stretch>
        </p:blipFill>
        <p:spPr bwMode="auto">
          <a:xfrm>
            <a:off x="3137831" y="188640"/>
            <a:ext cx="2874329" cy="12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9245" y="1368064"/>
            <a:ext cx="2585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EXCLUSIVO PARCERIAS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43161" cy="3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145229" y="251356"/>
            <a:ext cx="475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3BC2D7"/>
                </a:solidFill>
              </a:rPr>
              <a:t>UM MUNDO DE SERVIÇOS E FUNCIONALIDADES</a:t>
            </a:r>
            <a:endParaRPr lang="en-US" b="1" dirty="0">
              <a:solidFill>
                <a:srgbClr val="3BC2D7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5964" y="616920"/>
            <a:ext cx="9164548" cy="6117130"/>
            <a:chOff x="-15964" y="616920"/>
            <a:chExt cx="9164548" cy="611713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936233"/>
              <a:ext cx="9144000" cy="0"/>
            </a:xfrm>
            <a:prstGeom prst="line">
              <a:avLst/>
            </a:prstGeom>
            <a:ln>
              <a:solidFill>
                <a:srgbClr val="3BC2D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2195736" y="902325"/>
              <a:ext cx="5040560" cy="72008"/>
            </a:xfrm>
            <a:prstGeom prst="round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734" y="628992"/>
              <a:ext cx="15158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b="1" dirty="0" smtClean="0"/>
                <a:t>Novo </a:t>
              </a:r>
              <a:r>
                <a:rPr lang="pt-PT" sz="1400" b="1" dirty="0" smtClean="0">
                  <a:solidFill>
                    <a:srgbClr val="3BC2D7"/>
                  </a:solidFill>
                </a:rPr>
                <a:t>Interface TV</a:t>
              </a:r>
              <a:endParaRPr lang="en-US" sz="1400" b="1" dirty="0">
                <a:solidFill>
                  <a:srgbClr val="3BC2D7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0357" y="994732"/>
              <a:ext cx="48258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/>
                <a:t>c</a:t>
              </a:r>
              <a:r>
                <a:rPr lang="pt-PT" sz="1200" dirty="0" smtClean="0"/>
                <a:t>onsiderado pela Exame Informática como </a:t>
              </a:r>
              <a:r>
                <a:rPr lang="pt-PT" sz="1200" b="1" dirty="0" smtClean="0"/>
                <a:t>a melhor experiência televisão</a:t>
              </a:r>
            </a:p>
            <a:p>
              <a:pPr algn="ctr"/>
              <a:r>
                <a:rPr lang="pt-PT" sz="1200" b="1" dirty="0" smtClean="0"/>
                <a:t>e o mais rápido do mercado</a:t>
              </a:r>
              <a:r>
                <a:rPr lang="pt-PT" sz="1200" dirty="0" smtClean="0"/>
                <a:t>, que permite personalizar e organizar a </a:t>
              </a:r>
            </a:p>
            <a:p>
              <a:pPr algn="ctr"/>
              <a:r>
                <a:rPr lang="pt-PT" sz="1200" dirty="0" smtClean="0"/>
                <a:t>Visualização e gravações, através de um menu simples e rápido</a:t>
              </a:r>
              <a:endParaRPr lang="en-US" sz="1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15964" y="2362736"/>
              <a:ext cx="9144000" cy="0"/>
            </a:xfrm>
            <a:prstGeom prst="line">
              <a:avLst/>
            </a:prstGeom>
            <a:ln>
              <a:solidFill>
                <a:srgbClr val="3BC2D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570464" y="2331824"/>
              <a:ext cx="3672408" cy="72008"/>
            </a:xfrm>
            <a:prstGeom prst="round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01218" y="2331914"/>
              <a:ext cx="3672408" cy="72008"/>
            </a:xfrm>
            <a:prstGeom prst="round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5165" y="1870338"/>
              <a:ext cx="2558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400" b="1" dirty="0" smtClean="0"/>
                <a:t>Canais mais vistos em Portugal, </a:t>
              </a:r>
            </a:p>
            <a:p>
              <a:pPr algn="ctr"/>
              <a:r>
                <a:rPr lang="pt-PT" sz="1400" b="1" dirty="0" smtClean="0"/>
                <a:t>e exclusivos do MEO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2836" y="1858590"/>
              <a:ext cx="2803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400" b="1" dirty="0" smtClean="0"/>
                <a:t>Canais e gravações automáticas em</a:t>
              </a:r>
            </a:p>
            <a:p>
              <a:pPr algn="ctr"/>
              <a:r>
                <a:rPr lang="pt-PT" sz="1400" b="1" dirty="0" smtClean="0"/>
                <a:t>qualquer lugar, com o MEO </a:t>
              </a:r>
              <a:r>
                <a:rPr lang="pt-PT" sz="1400" b="1" dirty="0" err="1" smtClean="0"/>
                <a:t>Go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476" y="2406348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b="1" dirty="0" smtClean="0"/>
                <a:t>Correio da Manhã TV (CMTV), Bola TV e TVI Ficção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31510" y="2407732"/>
              <a:ext cx="3399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/>
                <a:t>p</a:t>
              </a:r>
              <a:r>
                <a:rPr lang="pt-PT" sz="1200" dirty="0" smtClean="0"/>
                <a:t>ara nunca perder as suas séries ou filmes favoritos</a:t>
              </a:r>
            </a:p>
            <a:p>
              <a:pPr algn="ctr"/>
              <a:r>
                <a:rPr lang="pt-PT" sz="1100" dirty="0" smtClean="0"/>
                <a:t>(</a:t>
              </a:r>
              <a:r>
                <a:rPr lang="pt-PT" sz="1100" dirty="0" err="1" smtClean="0"/>
                <a:t>tablet</a:t>
              </a:r>
              <a:r>
                <a:rPr lang="pt-PT" sz="1100" dirty="0" smtClean="0"/>
                <a:t>, PC e </a:t>
              </a:r>
              <a:r>
                <a:rPr lang="pt-PT" sz="1100" dirty="0" err="1" smtClean="0"/>
                <a:t>smartphone</a:t>
              </a:r>
              <a:r>
                <a:rPr lang="pt-PT" sz="1100" dirty="0" smtClean="0"/>
                <a:t>)</a:t>
              </a:r>
              <a:endParaRPr lang="en-US" sz="11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14948" y="3284181"/>
              <a:ext cx="9144000" cy="0"/>
            </a:xfrm>
            <a:prstGeom prst="line">
              <a:avLst/>
            </a:prstGeom>
            <a:ln>
              <a:solidFill>
                <a:srgbClr val="3BC2D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2731720" y="3284984"/>
              <a:ext cx="3672408" cy="72008"/>
            </a:xfrm>
            <a:prstGeom prst="round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65372" y="2996952"/>
              <a:ext cx="3417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b="1" dirty="0" smtClean="0"/>
                <a:t>Possibilidade de criar um canal de televisão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9960" y="3348341"/>
              <a:ext cx="3148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 smtClean="0"/>
                <a:t>e partilhá-lo com quem quiser,</a:t>
              </a:r>
              <a:r>
                <a:rPr lang="en-US" sz="1200" dirty="0" smtClean="0"/>
                <a:t> no </a:t>
              </a:r>
              <a:r>
                <a:rPr lang="en-US" sz="1200" b="1" dirty="0" smtClean="0"/>
                <a:t>MEO </a:t>
              </a:r>
              <a:r>
                <a:rPr lang="en-US" sz="1200" b="1" dirty="0" err="1" smtClean="0"/>
                <a:t>Kanal</a:t>
              </a:r>
              <a:r>
                <a:rPr lang="en-US" sz="1200" dirty="0" smtClean="0"/>
                <a:t>,</a:t>
              </a:r>
            </a:p>
            <a:p>
              <a:pPr algn="ctr"/>
              <a:r>
                <a:rPr lang="pt-PT" sz="1200" dirty="0" smtClean="0"/>
                <a:t>um serviço exclusivo e inovador a nível mundial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14858" y="4527481"/>
              <a:ext cx="9144000" cy="0"/>
            </a:xfrm>
            <a:prstGeom prst="line">
              <a:avLst/>
            </a:prstGeom>
            <a:ln>
              <a:solidFill>
                <a:srgbClr val="3BC2D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571570" y="4496569"/>
              <a:ext cx="3672408" cy="72008"/>
            </a:xfrm>
            <a:prstGeom prst="round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2324" y="4496659"/>
              <a:ext cx="3672408" cy="72008"/>
            </a:xfrm>
            <a:prstGeom prst="round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2582" y="4035083"/>
              <a:ext cx="3106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400" b="1" dirty="0" smtClean="0"/>
                <a:t>O único com serviço de música grátis</a:t>
              </a:r>
            </a:p>
            <a:p>
              <a:pPr algn="ctr"/>
              <a:r>
                <a:rPr lang="pt-PT" sz="1400" b="1" dirty="0" smtClean="0"/>
                <a:t>Nos pacotes com internet – MEO </a:t>
              </a:r>
              <a:r>
                <a:rPr lang="pt-PT" sz="1400" b="1" dirty="0" err="1" smtClean="0"/>
                <a:t>Music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1202" y="4023335"/>
              <a:ext cx="2489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400" b="1" dirty="0" err="1" smtClean="0"/>
                <a:t>MEOBox</a:t>
              </a:r>
              <a:r>
                <a:rPr lang="pt-PT" sz="1400" b="1" dirty="0" smtClean="0"/>
                <a:t> que se transforma em</a:t>
              </a:r>
            </a:p>
            <a:p>
              <a:pPr algn="ctr"/>
              <a:r>
                <a:rPr lang="pt-PT" sz="1400" b="1" dirty="0" smtClean="0"/>
                <a:t>consola de jogos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9079" y="4596493"/>
              <a:ext cx="3453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/>
                <a:t>p</a:t>
              </a:r>
              <a:r>
                <a:rPr lang="pt-PT" sz="1200" dirty="0" smtClean="0"/>
                <a:t>ara ouvir na televisão, PC e </a:t>
              </a:r>
              <a:r>
                <a:rPr lang="pt-PT" sz="1200" dirty="0" err="1" smtClean="0"/>
                <a:t>smartphone</a:t>
              </a:r>
              <a:r>
                <a:rPr lang="pt-PT" sz="1200" dirty="0" smtClean="0"/>
                <a:t>, sem</a:t>
              </a:r>
            </a:p>
            <a:p>
              <a:pPr algn="ctr"/>
              <a:r>
                <a:rPr lang="pt-PT" sz="1200" dirty="0" smtClean="0"/>
                <a:t>publicidade e sem pagar tráfego na rede móvel MEO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53414" y="4585177"/>
              <a:ext cx="255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 smtClean="0"/>
                <a:t>Com acesso a jogos grátis para toda a </a:t>
              </a:r>
            </a:p>
            <a:p>
              <a:pPr algn="ctr"/>
              <a:r>
                <a:rPr lang="pt-PT" sz="1200" dirty="0" smtClean="0"/>
                <a:t>família no </a:t>
              </a:r>
              <a:r>
                <a:rPr lang="pt-PT" sz="1200" b="1" dirty="0" smtClean="0"/>
                <a:t>MEO Jogos</a:t>
              </a:r>
              <a:endParaRPr lang="en-US" sz="1200" b="1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584" y="5577537"/>
              <a:ext cx="9144000" cy="0"/>
            </a:xfrm>
            <a:prstGeom prst="line">
              <a:avLst/>
            </a:prstGeom>
            <a:ln>
              <a:solidFill>
                <a:srgbClr val="3BC2D7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2051720" y="5543629"/>
              <a:ext cx="5040560" cy="72008"/>
            </a:xfrm>
            <a:prstGeom prst="round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47484" y="5270296"/>
              <a:ext cx="6037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 smtClean="0"/>
                <a:t>E, ainda, </a:t>
              </a:r>
              <a:r>
                <a:rPr lang="pt-PT" sz="1400" b="1" dirty="0" smtClean="0"/>
                <a:t>o melhor serviço de internet fixa, telefone, telemóvel e internet móvel</a:t>
              </a:r>
              <a:endParaRPr lang="en-US" sz="1400" b="1" dirty="0"/>
            </a:p>
          </p:txBody>
        </p:sp>
        <p:pic>
          <p:nvPicPr>
            <p:cNvPr id="32" name="2BE7A688-9075-4317-A83E-0007B7A6BE13" descr="B6703003-44B7-44FE-9638-633C14C9A05E@ptc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078" y="616920"/>
              <a:ext cx="108558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/>
            </a:blip>
            <a:srcRect/>
            <a:stretch>
              <a:fillRect/>
            </a:stretch>
          </p:blipFill>
          <p:spPr bwMode="auto">
            <a:xfrm>
              <a:off x="1547664" y="5582548"/>
              <a:ext cx="1043161" cy="58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/>
            </a:blip>
            <a:srcRect/>
            <a:stretch>
              <a:fillRect/>
            </a:stretch>
          </p:blipFill>
          <p:spPr bwMode="auto">
            <a:xfrm>
              <a:off x="2987824" y="5676072"/>
              <a:ext cx="864096" cy="48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/>
            </a:blip>
            <a:srcRect/>
            <a:stretch>
              <a:fillRect/>
            </a:stretch>
          </p:blipFill>
          <p:spPr bwMode="auto">
            <a:xfrm>
              <a:off x="4176911" y="5582548"/>
              <a:ext cx="1043161" cy="58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/>
            </a:blip>
            <a:srcRect/>
            <a:stretch>
              <a:fillRect/>
            </a:stretch>
          </p:blipFill>
          <p:spPr bwMode="auto">
            <a:xfrm>
              <a:off x="5401047" y="5582458"/>
              <a:ext cx="1043161" cy="58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/>
            </a:blip>
            <a:srcRect/>
            <a:stretch>
              <a:fillRect/>
            </a:stretch>
          </p:blipFill>
          <p:spPr bwMode="auto">
            <a:xfrm>
              <a:off x="6737048" y="5716200"/>
              <a:ext cx="792088" cy="44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TextBox 44"/>
            <p:cNvSpPr txBox="1"/>
            <p:nvPr/>
          </p:nvSpPr>
          <p:spPr>
            <a:xfrm>
              <a:off x="1619672" y="6086514"/>
              <a:ext cx="876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/>
                <a:t>TELEVISÃO</a:t>
              </a:r>
              <a:endParaRPr lang="en-US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37199" y="6086514"/>
              <a:ext cx="76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/>
                <a:t>NET FIXA</a:t>
              </a:r>
              <a:endParaRPr lang="en-US" sz="12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87930" y="6086604"/>
              <a:ext cx="827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/>
                <a:t>TELEFONE</a:t>
              </a:r>
              <a:endParaRPr lang="en-US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56734" y="6086514"/>
              <a:ext cx="946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/>
                <a:t>TELEMÓVEL</a:t>
              </a:r>
              <a:endParaRPr lang="en-US" sz="1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54475" y="6086604"/>
              <a:ext cx="941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/>
                <a:t>NET MÓVEL</a:t>
              </a:r>
              <a:endParaRPr lang="en-US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656" y="6271716"/>
              <a:ext cx="1122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 smtClean="0"/>
                <a:t>Fibra com TV </a:t>
              </a:r>
            </a:p>
            <a:p>
              <a:pPr algn="ctr"/>
              <a:r>
                <a:rPr lang="pt-PT" sz="1200" dirty="0" smtClean="0"/>
                <a:t>em toda a casa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95808" y="6272385"/>
              <a:ext cx="1061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 smtClean="0"/>
                <a:t>Velocidade de</a:t>
              </a:r>
            </a:p>
            <a:p>
              <a:pPr algn="ctr"/>
              <a:r>
                <a:rPr lang="pt-PT" sz="1200" dirty="0" smtClean="0"/>
                <a:t>NET garantida</a:t>
              </a:r>
              <a:endParaRPr 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71677" y="6271716"/>
              <a:ext cx="832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 smtClean="0"/>
                <a:t>Chamadas</a:t>
              </a:r>
            </a:p>
            <a:p>
              <a:pPr algn="ctr"/>
              <a:r>
                <a:rPr lang="pt-PT" sz="1200" dirty="0" smtClean="0"/>
                <a:t>incluídas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42262" y="6271716"/>
              <a:ext cx="784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 smtClean="0"/>
                <a:t>2 cartões</a:t>
              </a:r>
            </a:p>
            <a:p>
              <a:pPr algn="ctr"/>
              <a:r>
                <a:rPr lang="pt-PT" sz="1200" dirty="0" smtClean="0"/>
                <a:t>com 2GB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03747" y="6297116"/>
              <a:ext cx="444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200" dirty="0" smtClean="0"/>
                <a:t>6GB</a:t>
              </a:r>
            </a:p>
          </p:txBody>
        </p:sp>
      </p:grpSp>
      <p:pic>
        <p:nvPicPr>
          <p:cNvPr id="55" name="Picture 3" descr="Produto do An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0985" y="5646258"/>
            <a:ext cx="831462" cy="957990"/>
          </a:xfrm>
          <a:prstGeom prst="rect">
            <a:avLst/>
          </a:prstGeom>
          <a:noFill/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468560" y="5229200"/>
            <a:ext cx="2520280" cy="140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604" y="4869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 AINDA AS OFERTAS….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394" y="5229200"/>
            <a:ext cx="34198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568273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DESCONTOS ATÉ €20/MÊS</a:t>
            </a:r>
            <a:endParaRPr lang="pt-PT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16530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MEOBOX DVR </a:t>
            </a:r>
            <a:r>
              <a:rPr lang="pt-PT" sz="1600" b="1" dirty="0" err="1" smtClean="0"/>
              <a:t>Full</a:t>
            </a:r>
            <a:r>
              <a:rPr lang="pt-PT" sz="1600" b="1" dirty="0" smtClean="0"/>
              <a:t> HD 24 meses</a:t>
            </a:r>
            <a:endParaRPr lang="pt-PT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68273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€60 EM FILMES DO MEO VIDEOCLUBE</a:t>
            </a:r>
            <a:endParaRPr lang="pt-PT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616530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MAIS NET FIXA E MAIS CANAIS</a:t>
            </a:r>
            <a:endParaRPr lang="pt-PT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65087" y="6642824"/>
            <a:ext cx="3851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Condições válidas até </a:t>
            </a:r>
            <a:r>
              <a:rPr lang="pt-PT" sz="1100" dirty="0" smtClean="0"/>
              <a:t>31-12-2015</a:t>
            </a:r>
            <a:r>
              <a:rPr lang="pt-PT" sz="1100" dirty="0" smtClean="0"/>
              <a:t>.</a:t>
            </a:r>
            <a:endParaRPr lang="pt-PT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1"/>
            <a:ext cx="9144000" cy="47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43161" cy="3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5229" y="251356"/>
            <a:ext cx="33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OFERTAS</a:t>
            </a:r>
            <a:r>
              <a:rPr lang="pt-PT" b="1" dirty="0" smtClean="0">
                <a:solidFill>
                  <a:srgbClr val="3BC2D7"/>
                </a:solidFill>
              </a:rPr>
              <a:t> EXCLUSIVAS PARCERIAS</a:t>
            </a:r>
            <a:endParaRPr lang="en-US" b="1" dirty="0">
              <a:solidFill>
                <a:srgbClr val="3BC2D7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77683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038072" y="1253067"/>
            <a:ext cx="5040560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9792" y="730796"/>
            <a:ext cx="3711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b="1" dirty="0" smtClean="0"/>
              <a:t>PACOTES DE TELEVISÃO COM TELEMÓVEL</a:t>
            </a:r>
          </a:p>
          <a:p>
            <a:pPr algn="ctr"/>
            <a:r>
              <a:rPr lang="pt-PT" sz="1600" dirty="0" smtClean="0"/>
              <a:t>FIBRA/ADSL/SATÉLITE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9096" y="4265406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39485" y="4231498"/>
            <a:ext cx="2101880" cy="71123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7109" y="3654549"/>
            <a:ext cx="267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b="1" dirty="0" smtClean="0"/>
              <a:t>OUTROS PACOTES TELEVISÃO</a:t>
            </a:r>
          </a:p>
          <a:p>
            <a:pPr algn="ctr"/>
            <a:r>
              <a:rPr lang="pt-PT" sz="1600" dirty="0" smtClean="0"/>
              <a:t>FIBRA/ADSL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76" y="1766765"/>
            <a:ext cx="4104456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6646"/>
            <a:ext cx="4104456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65503"/>
            <a:ext cx="2149200" cy="3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24" y="4389663"/>
            <a:ext cx="3032548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5539168" y="1754256"/>
            <a:ext cx="2259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€5/</a:t>
            </a:r>
            <a:r>
              <a:rPr lang="en-US" b="1" dirty="0" err="1" smtClean="0">
                <a:solidFill>
                  <a:schemeClr val="bg1"/>
                </a:solidFill>
              </a:rPr>
              <a:t>mês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desconto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1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22310" y="2816994"/>
            <a:ext cx="226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 MB Net </a:t>
            </a:r>
            <a:r>
              <a:rPr lang="en-US" b="1" dirty="0" err="1" smtClean="0">
                <a:solidFill>
                  <a:schemeClr val="bg1"/>
                </a:solidFill>
              </a:rPr>
              <a:t>Fixa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(Fibra)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8112" y="1748558"/>
            <a:ext cx="2376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€10/</a:t>
            </a:r>
            <a:r>
              <a:rPr lang="en-US" b="1" dirty="0" err="1" smtClean="0">
                <a:solidFill>
                  <a:schemeClr val="bg1"/>
                </a:solidFill>
              </a:rPr>
              <a:t>mês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de </a:t>
            </a:r>
            <a:r>
              <a:rPr lang="en-US" b="1" dirty="0" err="1" smtClean="0">
                <a:solidFill>
                  <a:schemeClr val="bg1"/>
                </a:solidFill>
              </a:rPr>
              <a:t>desconto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1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353" y="4349307"/>
            <a:ext cx="27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Até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€20/</a:t>
            </a:r>
            <a:r>
              <a:rPr lang="en-US" b="1" dirty="0" err="1" smtClean="0">
                <a:solidFill>
                  <a:schemeClr val="bg1"/>
                </a:solidFill>
              </a:rPr>
              <a:t>mês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de </a:t>
            </a:r>
            <a:r>
              <a:rPr lang="en-US" b="1" dirty="0" err="1" smtClean="0">
                <a:solidFill>
                  <a:schemeClr val="bg1"/>
                </a:solidFill>
              </a:rPr>
              <a:t>desconto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1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44398"/>
            <a:ext cx="8424936" cy="3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3203848" y="2104008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€60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 smtClean="0">
                <a:solidFill>
                  <a:schemeClr val="bg1"/>
                </a:solidFill>
              </a:rPr>
              <a:t> MEO </a:t>
            </a:r>
            <a:r>
              <a:rPr lang="en-US" b="1" dirty="0" err="1" smtClean="0">
                <a:solidFill>
                  <a:schemeClr val="bg1"/>
                </a:solidFill>
              </a:rPr>
              <a:t>Videoclube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aseline="30000" dirty="0">
              <a:solidFill>
                <a:schemeClr val="bg1"/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308" y="3215146"/>
            <a:ext cx="2147540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4924244" y="3181226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 </a:t>
            </a:r>
            <a:r>
              <a:rPr lang="en-US" b="1" dirty="0" err="1">
                <a:solidFill>
                  <a:schemeClr val="bg1"/>
                </a:solidFill>
              </a:rPr>
              <a:t>Canais</a:t>
            </a:r>
            <a:r>
              <a:rPr lang="en-US" b="1" dirty="0">
                <a:solidFill>
                  <a:schemeClr val="bg1"/>
                </a:solidFill>
              </a:rPr>
              <a:t> TV 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08" y="5498427"/>
            <a:ext cx="3032548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1340840" y="5464507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+ </a:t>
            </a:r>
            <a:r>
              <a:rPr lang="en-US" b="1" dirty="0" err="1" smtClean="0">
                <a:solidFill>
                  <a:schemeClr val="bg1"/>
                </a:solidFill>
              </a:rPr>
              <a:t>Canais</a:t>
            </a:r>
            <a:r>
              <a:rPr lang="en-US" b="1" dirty="0" smtClean="0">
                <a:solidFill>
                  <a:schemeClr val="bg1"/>
                </a:solidFill>
              </a:rPr>
              <a:t> TV 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40" y="4758257"/>
            <a:ext cx="3032548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39"/>
          <p:cNvSpPr/>
          <p:nvPr/>
        </p:nvSpPr>
        <p:spPr>
          <a:xfrm>
            <a:off x="723534" y="4733629"/>
            <a:ext cx="266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€60 </a:t>
            </a:r>
            <a:r>
              <a:rPr lang="en-US" b="1" dirty="0" err="1" smtClean="0">
                <a:solidFill>
                  <a:schemeClr val="bg1"/>
                </a:solidFill>
              </a:rPr>
              <a:t>em</a:t>
            </a:r>
            <a:r>
              <a:rPr lang="en-US" b="1" dirty="0" smtClean="0">
                <a:solidFill>
                  <a:schemeClr val="bg1"/>
                </a:solidFill>
              </a:rPr>
              <a:t> MEO </a:t>
            </a:r>
            <a:r>
              <a:rPr lang="en-US" b="1" dirty="0" err="1" smtClean="0">
                <a:solidFill>
                  <a:schemeClr val="bg1"/>
                </a:solidFill>
              </a:rPr>
              <a:t>Videoclube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28" y="5858467"/>
            <a:ext cx="3032548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48"/>
          <p:cNvSpPr/>
          <p:nvPr/>
        </p:nvSpPr>
        <p:spPr>
          <a:xfrm>
            <a:off x="919885" y="5824547"/>
            <a:ext cx="226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 MB Net </a:t>
            </a:r>
            <a:r>
              <a:rPr lang="en-US" b="1" dirty="0" err="1" smtClean="0">
                <a:solidFill>
                  <a:schemeClr val="bg1"/>
                </a:solidFill>
              </a:rPr>
              <a:t>Fixa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(Fibra)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11162"/>
            <a:ext cx="8424936" cy="3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51"/>
          <p:cNvSpPr/>
          <p:nvPr/>
        </p:nvSpPr>
        <p:spPr>
          <a:xfrm>
            <a:off x="1873796" y="245807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</a:rPr>
              <a:t>MEOBox</a:t>
            </a:r>
            <a:r>
              <a:rPr lang="pt-PT" b="1" dirty="0" smtClean="0">
                <a:solidFill>
                  <a:schemeClr val="bg1"/>
                </a:solidFill>
              </a:rPr>
              <a:t> DVR </a:t>
            </a:r>
            <a:r>
              <a:rPr lang="pt-PT" b="1" dirty="0" err="1" smtClean="0">
                <a:solidFill>
                  <a:schemeClr val="bg1"/>
                </a:solidFill>
              </a:rPr>
              <a:t>Full</a:t>
            </a:r>
            <a:r>
              <a:rPr lang="pt-PT" b="1" dirty="0" smtClean="0">
                <a:solidFill>
                  <a:schemeClr val="bg1"/>
                </a:solidFill>
              </a:rPr>
              <a:t> HD </a:t>
            </a:r>
            <a:r>
              <a:rPr lang="pt-PT" sz="1400" dirty="0" smtClean="0">
                <a:solidFill>
                  <a:schemeClr val="bg1"/>
                </a:solidFill>
              </a:rPr>
              <a:t>24 meses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28" y="5129879"/>
            <a:ext cx="3032548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ectangle 53"/>
          <p:cNvSpPr/>
          <p:nvPr/>
        </p:nvSpPr>
        <p:spPr>
          <a:xfrm>
            <a:off x="596208" y="5095959"/>
            <a:ext cx="294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</a:rPr>
              <a:t>MEOBox</a:t>
            </a:r>
            <a:r>
              <a:rPr lang="pt-PT" b="1" dirty="0" smtClean="0">
                <a:solidFill>
                  <a:schemeClr val="bg1"/>
                </a:solidFill>
              </a:rPr>
              <a:t> DVR </a:t>
            </a:r>
            <a:r>
              <a:rPr lang="pt-PT" b="1" dirty="0" err="1" smtClean="0">
                <a:solidFill>
                  <a:schemeClr val="bg1"/>
                </a:solidFill>
              </a:rPr>
              <a:t>Full</a:t>
            </a:r>
            <a:r>
              <a:rPr lang="pt-PT" b="1" dirty="0" smtClean="0">
                <a:solidFill>
                  <a:schemeClr val="bg1"/>
                </a:solidFill>
              </a:rPr>
              <a:t> HD </a:t>
            </a:r>
            <a:r>
              <a:rPr lang="pt-PT" sz="1400" dirty="0" smtClean="0">
                <a:solidFill>
                  <a:schemeClr val="bg1"/>
                </a:solidFill>
              </a:rPr>
              <a:t>24 meses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2604" y="6246837"/>
            <a:ext cx="912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900" baseline="30000" dirty="0" smtClean="0"/>
              <a:t>1</a:t>
            </a:r>
            <a:r>
              <a:rPr lang="pt-PT" sz="900" dirty="0" smtClean="0"/>
              <a:t> Desconto de parceria durante 24 meses, mediante adesão à Fatura Eletrónica e Débito Direto. </a:t>
            </a:r>
            <a:r>
              <a:rPr lang="pt-PT" sz="900" baseline="30000" dirty="0" smtClean="0"/>
              <a:t>2</a:t>
            </a:r>
            <a:r>
              <a:rPr lang="pt-PT" sz="900" dirty="0" smtClean="0"/>
              <a:t> Oferta de € 60 em filmes do MEO </a:t>
            </a:r>
            <a:r>
              <a:rPr lang="pt-PT" sz="900" dirty="0" err="1" smtClean="0"/>
              <a:t>VideoClube</a:t>
            </a:r>
            <a:r>
              <a:rPr lang="pt-PT" sz="900" dirty="0" smtClean="0"/>
              <a:t> para utilizar durante 6 meses após ativação do serviço MEO. </a:t>
            </a:r>
            <a:r>
              <a:rPr lang="pt-PT" sz="900" baseline="30000" dirty="0" smtClean="0"/>
              <a:t>3</a:t>
            </a:r>
            <a:r>
              <a:rPr lang="pt-PT" sz="900" dirty="0" smtClean="0"/>
              <a:t> Oferta de + CANAIS TV FIBRA/ADSL (no valor de € 5/mês) durante 24 meses, nos pacotes M4O LIGHT, Total 24/30, </a:t>
            </a:r>
            <a:r>
              <a:rPr lang="pt-PT" sz="900" dirty="0" err="1" smtClean="0"/>
              <a:t>Talk</a:t>
            </a:r>
            <a:r>
              <a:rPr lang="pt-PT" sz="900" dirty="0" smtClean="0"/>
              <a:t>, Total 24/30 Especial e </a:t>
            </a:r>
            <a:r>
              <a:rPr lang="pt-PT" sz="900" dirty="0" err="1" smtClean="0"/>
              <a:t>Talk</a:t>
            </a:r>
            <a:r>
              <a:rPr lang="pt-PT" sz="900" dirty="0" smtClean="0"/>
              <a:t> Especial. </a:t>
            </a:r>
            <a:r>
              <a:rPr lang="pt-PT" sz="900" baseline="30000" dirty="0" smtClean="0"/>
              <a:t>4</a:t>
            </a:r>
            <a:r>
              <a:rPr lang="pt-PT" sz="900" dirty="0" smtClean="0"/>
              <a:t> Desconto aplicável nos pacote Top 24 e Mega 24, MEO Satélite.</a:t>
            </a:r>
          </a:p>
          <a:p>
            <a:r>
              <a:rPr lang="pt-PT" sz="900" dirty="0" smtClean="0"/>
              <a:t>Condições comerciais válidas para novos clientes Televisão, mediante adesão à fatura eletrónica e débito direto, e estão em vigor até 31 de dezembro de 2015. IVA incluído à taxa de 23%.</a:t>
            </a:r>
            <a:endParaRPr lang="en-US" sz="900" dirty="0"/>
          </a:p>
        </p:txBody>
      </p:sp>
      <p:sp>
        <p:nvSpPr>
          <p:cNvPr id="43" name="Rounded Rectangle 42"/>
          <p:cNvSpPr/>
          <p:nvPr/>
        </p:nvSpPr>
        <p:spPr>
          <a:xfrm>
            <a:off x="6804248" y="1414934"/>
            <a:ext cx="1884908" cy="300732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M4O</a:t>
            </a:r>
            <a:endParaRPr lang="pt-PT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4669408" y="1427634"/>
            <a:ext cx="2075532" cy="300732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M4O LIGHT</a:t>
            </a:r>
            <a:endParaRPr lang="pt-PT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899912" y="1414934"/>
            <a:ext cx="2880000" cy="300732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M5O</a:t>
            </a:r>
            <a:endParaRPr lang="pt-PT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582796" y="3705349"/>
            <a:ext cx="267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b="1" dirty="0" smtClean="0"/>
              <a:t>OUTROS PACOTES TELEVISÃO</a:t>
            </a:r>
          </a:p>
          <a:p>
            <a:pPr algn="ctr"/>
            <a:r>
              <a:rPr lang="pt-PT" sz="1600" dirty="0" smtClean="0"/>
              <a:t>SATÉLITE</a:t>
            </a:r>
            <a:endParaRPr lang="en-US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5870828" y="4231498"/>
            <a:ext cx="2101880" cy="71123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89663"/>
            <a:ext cx="3032548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Rectangle 54"/>
          <p:cNvSpPr/>
          <p:nvPr/>
        </p:nvSpPr>
        <p:spPr>
          <a:xfrm>
            <a:off x="5557117" y="4349307"/>
            <a:ext cx="27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Até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€10/</a:t>
            </a:r>
            <a:r>
              <a:rPr lang="en-US" b="1" dirty="0" err="1" smtClean="0">
                <a:solidFill>
                  <a:schemeClr val="bg1"/>
                </a:solidFill>
              </a:rPr>
              <a:t>mês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de </a:t>
            </a:r>
            <a:r>
              <a:rPr lang="en-US" b="1" dirty="0" err="1" smtClean="0">
                <a:solidFill>
                  <a:schemeClr val="bg1"/>
                </a:solidFill>
              </a:rPr>
              <a:t>desconto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4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43161" cy="3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5229" y="251356"/>
            <a:ext cx="33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OFERTAS</a:t>
            </a:r>
            <a:r>
              <a:rPr lang="pt-PT" b="1" dirty="0" smtClean="0">
                <a:solidFill>
                  <a:srgbClr val="3BC2D7"/>
                </a:solidFill>
              </a:rPr>
              <a:t> EXCLUSIVAS PARCERIAS</a:t>
            </a:r>
            <a:endParaRPr lang="en-US" b="1" dirty="0">
              <a:solidFill>
                <a:srgbClr val="3BC2D7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94449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038072" y="1069833"/>
            <a:ext cx="5040560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0613" y="714182"/>
            <a:ext cx="2205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TARIFÁRIOS PÓS PAGOS</a:t>
            </a:r>
            <a:endParaRPr lang="en-US" sz="1600" b="1" dirty="0">
              <a:solidFill>
                <a:srgbClr val="3BC2D7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080" y="1755533"/>
            <a:ext cx="4865480" cy="3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2195736" y="1762866"/>
            <a:ext cx="4792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€50 </a:t>
            </a:r>
            <a:r>
              <a:rPr lang="en-US" b="1" dirty="0" smtClean="0">
                <a:solidFill>
                  <a:schemeClr val="bg1"/>
                </a:solidFill>
              </a:rPr>
              <a:t>de </a:t>
            </a:r>
            <a:r>
              <a:rPr lang="en-US" b="1" dirty="0" err="1" smtClean="0">
                <a:solidFill>
                  <a:schemeClr val="bg1"/>
                </a:solidFill>
              </a:rPr>
              <a:t>desconto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aquisição</a:t>
            </a:r>
            <a:r>
              <a:rPr lang="en-US" b="1" dirty="0" smtClean="0">
                <a:solidFill>
                  <a:schemeClr val="bg1"/>
                </a:solidFill>
              </a:rPr>
              <a:t> de um </a:t>
            </a:r>
            <a:r>
              <a:rPr lang="en-US" b="1" dirty="0" err="1" smtClean="0">
                <a:solidFill>
                  <a:schemeClr val="bg1"/>
                </a:solidFill>
              </a:rPr>
              <a:t>telemóvel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400" y="1337924"/>
            <a:ext cx="5688632" cy="3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1805216" y="1314193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Até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50% de </a:t>
            </a:r>
            <a:r>
              <a:rPr lang="en-US" b="1" dirty="0" err="1" smtClean="0">
                <a:solidFill>
                  <a:schemeClr val="bg1"/>
                </a:solidFill>
              </a:rPr>
              <a:t>desconto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adesão</a:t>
            </a:r>
            <a:r>
              <a:rPr lang="en-US" b="1" dirty="0" smtClean="0">
                <a:solidFill>
                  <a:schemeClr val="bg1"/>
                </a:solidFill>
              </a:rPr>
              <a:t> a um </a:t>
            </a:r>
            <a:r>
              <a:rPr lang="en-US" b="1" dirty="0" err="1" smtClean="0">
                <a:solidFill>
                  <a:schemeClr val="bg1"/>
                </a:solidFill>
              </a:rPr>
              <a:t>tarifário</a:t>
            </a:r>
            <a:r>
              <a:rPr lang="en-US" b="1" dirty="0" smtClean="0">
                <a:solidFill>
                  <a:schemeClr val="bg1"/>
                </a:solidFill>
              </a:rPr>
              <a:t> Unlimited </a:t>
            </a:r>
            <a:r>
              <a:rPr lang="en-US" b="1" baseline="30000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900" baseline="30000" dirty="0" smtClean="0"/>
              <a:t>5</a:t>
            </a:r>
            <a:r>
              <a:rPr lang="pt-PT" sz="900" dirty="0" smtClean="0"/>
              <a:t> Desconto durante 24 meses, em novas adesões a tarifários móveis </a:t>
            </a:r>
            <a:r>
              <a:rPr lang="pt-PT" sz="900" dirty="0" err="1" smtClean="0"/>
              <a:t>Unlimited</a:t>
            </a:r>
            <a:r>
              <a:rPr lang="pt-PT" sz="900" dirty="0" smtClean="0"/>
              <a:t>, com fatura eletrónica e pagamento por débito direto, limitado a um máximo de 3 cartões por NIF.  </a:t>
            </a:r>
            <a:r>
              <a:rPr lang="pt-PT" sz="900" baseline="30000" dirty="0" smtClean="0"/>
              <a:t>6 </a:t>
            </a:r>
            <a:r>
              <a:rPr lang="pt-PT" sz="900" dirty="0" smtClean="0"/>
              <a:t>Desconto atribuído através da oferta de um cheque-desconto de €50, que deverá ser utilizado de uma só vez na aquisição de um equipamento de valor superior a €50, até 30 de junho de 2015. Não acumulável com as condições de equipamentos em prestações e outras campanhas em vigor.</a:t>
            </a:r>
          </a:p>
          <a:p>
            <a:r>
              <a:rPr lang="en-US" sz="900" dirty="0" err="1" smtClean="0"/>
              <a:t>Condições</a:t>
            </a:r>
            <a:r>
              <a:rPr lang="en-US" sz="900" dirty="0" smtClean="0"/>
              <a:t> </a:t>
            </a:r>
            <a:r>
              <a:rPr lang="en-US" sz="900" dirty="0" err="1" smtClean="0"/>
              <a:t>comerciais</a:t>
            </a:r>
            <a:r>
              <a:rPr lang="en-US" sz="900" dirty="0" smtClean="0"/>
              <a:t> </a:t>
            </a:r>
            <a:r>
              <a:rPr lang="pt-BR" sz="900" dirty="0" smtClean="0"/>
              <a:t>em vigor para adesões até 31 de dezembro de 2015 , implicam um período de permanência de 24 meses. IVA incluído à taxa de 23%.</a:t>
            </a:r>
            <a:endParaRPr lang="en-US" sz="11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-1588" y="2780928"/>
            <a:ext cx="9144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036484" y="2759720"/>
            <a:ext cx="5040560" cy="720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157240" y="2348880"/>
            <a:ext cx="2818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SUGESTÕES DE SMARTPHONES</a:t>
            </a:r>
            <a:endParaRPr lang="en-US" sz="1600" b="1" dirty="0">
              <a:solidFill>
                <a:srgbClr val="3BC2D7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t="8767" r="73686" b="33801"/>
          <a:stretch>
            <a:fillRect/>
          </a:stretch>
        </p:blipFill>
        <p:spPr bwMode="auto">
          <a:xfrm>
            <a:off x="1538139" y="3646975"/>
            <a:ext cx="1440160" cy="2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conteudos.meo.pt/meo/UCMImages/isell/equipamentos_moveis/sony/sony_xperia_m4/soxy_xperia_m4_detalhe_perfil_preto.png"/>
          <p:cNvPicPr>
            <a:picLocks noChangeAspect="1" noChangeArrowheads="1"/>
          </p:cNvPicPr>
          <p:nvPr/>
        </p:nvPicPr>
        <p:blipFill>
          <a:blip r:embed="rId5" cstate="print"/>
          <a:srcRect l="23625" r="24401"/>
          <a:stretch>
            <a:fillRect/>
          </a:stretch>
        </p:blipFill>
        <p:spPr bwMode="auto">
          <a:xfrm>
            <a:off x="6498694" y="3790991"/>
            <a:ext cx="952099" cy="2060849"/>
          </a:xfrm>
          <a:prstGeom prst="rect">
            <a:avLst/>
          </a:prstGeom>
          <a:noFill/>
        </p:spPr>
      </p:pic>
      <p:pic>
        <p:nvPicPr>
          <p:cNvPr id="5124" name="Picture 4" descr="https://conteudos.meo.pt/meo/UCMImages/isell/equipamentos_moveis/samsung/samsung_galaxy_s6/samsung_galaxy_s6_detalhe_perfil_preto.png"/>
          <p:cNvPicPr>
            <a:picLocks noChangeAspect="1" noChangeArrowheads="1"/>
          </p:cNvPicPr>
          <p:nvPr/>
        </p:nvPicPr>
        <p:blipFill>
          <a:blip r:embed="rId6" cstate="print"/>
          <a:srcRect l="25987" r="26764"/>
          <a:stretch>
            <a:fillRect/>
          </a:stretch>
        </p:blipFill>
        <p:spPr bwMode="auto">
          <a:xfrm>
            <a:off x="4237305" y="3789040"/>
            <a:ext cx="866364" cy="2062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698379" y="3140968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300" b="1" dirty="0" smtClean="0">
                <a:solidFill>
                  <a:srgbClr val="3BC2D7"/>
                </a:solidFill>
              </a:rPr>
              <a:t>Samsung </a:t>
            </a:r>
            <a:r>
              <a:rPr lang="pt-PT" sz="1300" b="1" dirty="0" err="1" smtClean="0">
                <a:solidFill>
                  <a:srgbClr val="3BC2D7"/>
                </a:solidFill>
              </a:rPr>
              <a:t>Galaxy</a:t>
            </a:r>
            <a:r>
              <a:rPr lang="pt-PT" sz="1300" b="1" dirty="0" smtClean="0">
                <a:solidFill>
                  <a:srgbClr val="3BC2D7"/>
                </a:solidFill>
              </a:rPr>
              <a:t> S6</a:t>
            </a:r>
          </a:p>
          <a:p>
            <a:pPr algn="ctr"/>
            <a:r>
              <a:rPr lang="pt-PT" sz="1100" b="1" dirty="0" smtClean="0">
                <a:solidFill>
                  <a:srgbClr val="3BC2D7"/>
                </a:solidFill>
              </a:rPr>
              <a:t>32GB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8139" y="3140968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300" b="1" dirty="0" err="1" smtClean="0">
                <a:solidFill>
                  <a:srgbClr val="3BC2D7"/>
                </a:solidFill>
              </a:rPr>
              <a:t>iPhone</a:t>
            </a:r>
            <a:r>
              <a:rPr lang="pt-PT" sz="1300" b="1" dirty="0" smtClean="0">
                <a:solidFill>
                  <a:srgbClr val="3BC2D7"/>
                </a:solidFill>
              </a:rPr>
              <a:t> 6</a:t>
            </a:r>
          </a:p>
          <a:p>
            <a:pPr algn="ctr"/>
            <a:r>
              <a:rPr lang="pt-PT" sz="1100" b="1" dirty="0" smtClean="0">
                <a:solidFill>
                  <a:srgbClr val="3BC2D7"/>
                </a:solidFill>
              </a:rPr>
              <a:t>16GB</a:t>
            </a:r>
            <a:endParaRPr lang="pt-PT" sz="1300" b="1" dirty="0" smtClean="0">
              <a:solidFill>
                <a:srgbClr val="3BC2D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2635" y="3140968"/>
            <a:ext cx="194421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300" b="1" dirty="0" smtClean="0">
                <a:solidFill>
                  <a:srgbClr val="3BC2D7"/>
                </a:solidFill>
              </a:rPr>
              <a:t>Sony </a:t>
            </a:r>
            <a:r>
              <a:rPr lang="pt-PT" sz="1300" b="1" dirty="0" err="1" smtClean="0">
                <a:solidFill>
                  <a:srgbClr val="3BC2D7"/>
                </a:solidFill>
              </a:rPr>
              <a:t>Xperia</a:t>
            </a:r>
            <a:r>
              <a:rPr lang="pt-PT" sz="1300" b="1" dirty="0" smtClean="0">
                <a:solidFill>
                  <a:srgbClr val="3BC2D7"/>
                </a:solidFill>
              </a:rPr>
              <a:t> M4 </a:t>
            </a:r>
            <a:r>
              <a:rPr lang="pt-PT" sz="1300" b="1" dirty="0" err="1" smtClean="0">
                <a:solidFill>
                  <a:srgbClr val="3BC2D7"/>
                </a:solidFill>
              </a:rPr>
              <a:t>Aqua</a:t>
            </a:r>
            <a:endParaRPr lang="pt-PT" sz="1300" b="1" dirty="0" smtClean="0">
              <a:solidFill>
                <a:srgbClr val="3BC2D7"/>
              </a:solidFill>
            </a:endParaRPr>
          </a:p>
          <a:p>
            <a:pPr algn="ctr"/>
            <a:endParaRPr lang="pt-PT" sz="1100" b="1" dirty="0" smtClean="0">
              <a:solidFill>
                <a:srgbClr val="3BC2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43161" cy="3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5229" y="237708"/>
            <a:ext cx="605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COMO CONSEGUIMOS </a:t>
            </a:r>
            <a:r>
              <a:rPr lang="pt-PT" b="1" dirty="0" smtClean="0">
                <a:solidFill>
                  <a:srgbClr val="3BC2D7"/>
                </a:solidFill>
              </a:rPr>
              <a:t>CHEGAR AOS SEUS COLABORADORES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4948" y="1217300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731720" y="1196752"/>
            <a:ext cx="3672408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19319" y="891304"/>
            <a:ext cx="2246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A DIVULGAÇÃO ON LINE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81233" y="1340768"/>
            <a:ext cx="4364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dirty="0" smtClean="0"/>
              <a:t>Para que todos os colaboradores conheçam as </a:t>
            </a:r>
          </a:p>
          <a:p>
            <a:pPr algn="ctr"/>
            <a:r>
              <a:rPr lang="pt-PT" sz="1400" b="1" dirty="0" smtClean="0"/>
              <a:t>condições exclusivas</a:t>
            </a:r>
            <a:r>
              <a:rPr lang="pt-PT" sz="1400" dirty="0" smtClean="0"/>
              <a:t>, disponibilizamos </a:t>
            </a:r>
            <a:r>
              <a:rPr lang="pt-PT" sz="1400" b="1" dirty="0" smtClean="0">
                <a:solidFill>
                  <a:srgbClr val="3BC2D7"/>
                </a:solidFill>
              </a:rPr>
              <a:t>e-mail MKT</a:t>
            </a:r>
          </a:p>
          <a:p>
            <a:pPr algn="ctr"/>
            <a:r>
              <a:rPr lang="pt-PT" sz="1400" dirty="0" smtClean="0"/>
              <a:t>que será enviado pelo Parceiro a todos os colaboradores.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825" y="2291862"/>
            <a:ext cx="3746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/>
              <a:t>Desenvolvemos ainda:</a:t>
            </a:r>
          </a:p>
          <a:p>
            <a:pPr>
              <a:buFont typeface="Wingdings" pitchFamily="2" charset="2"/>
              <a:buChar char="§"/>
            </a:pPr>
            <a:r>
              <a:rPr lang="pt-PT" sz="1400" dirty="0" smtClean="0"/>
              <a:t>  informação, imagens e </a:t>
            </a:r>
            <a:r>
              <a:rPr lang="pt-PT" sz="1400" dirty="0" err="1" smtClean="0"/>
              <a:t>banners</a:t>
            </a:r>
            <a:r>
              <a:rPr lang="pt-PT" sz="1400" dirty="0" smtClean="0"/>
              <a:t> para a Intranet</a:t>
            </a:r>
          </a:p>
          <a:p>
            <a:pPr>
              <a:buFont typeface="Wingdings" pitchFamily="2" charset="2"/>
              <a:buChar char="§"/>
            </a:pPr>
            <a:r>
              <a:rPr lang="pt-PT" sz="1400" dirty="0" smtClean="0"/>
              <a:t>  notícias para e-newsletters</a:t>
            </a:r>
          </a:p>
          <a:p>
            <a:pPr>
              <a:buFont typeface="Wingdings" pitchFamily="2" charset="2"/>
              <a:buChar char="§"/>
            </a:pPr>
            <a:r>
              <a:rPr lang="pt-PT" sz="1400" dirty="0" smtClean="0"/>
              <a:t>  outras peças a definir em conjunto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4" y="3682988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769532" y="3662440"/>
            <a:ext cx="3672408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04832" y="3356992"/>
            <a:ext cx="1882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A NOSSA PRESENÇA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81516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Estaremos </a:t>
            </a:r>
            <a:r>
              <a:rPr lang="pt-PT" sz="1400" b="1" dirty="0" smtClean="0"/>
              <a:t>presentes na sua Empresa com comerciais especializados</a:t>
            </a:r>
            <a:r>
              <a:rPr lang="pt-PT" sz="1400" dirty="0" smtClean="0"/>
              <a:t>, e devidamente identificados, o que permitirá um </a:t>
            </a:r>
            <a:r>
              <a:rPr lang="pt-PT" sz="1400" b="1" dirty="0" smtClean="0">
                <a:solidFill>
                  <a:srgbClr val="3BC2D7"/>
                </a:solidFill>
              </a:rPr>
              <a:t>contacto personalizado com os colaboradores</a:t>
            </a:r>
            <a:r>
              <a:rPr lang="pt-PT" sz="1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1340" b="17937"/>
          <a:stretch>
            <a:fillRect/>
          </a:stretch>
        </p:blipFill>
        <p:spPr bwMode="auto">
          <a:xfrm>
            <a:off x="4644008" y="4809852"/>
            <a:ext cx="1575528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093073"/>
            <a:ext cx="1368152" cy="2432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1"/>
            <a:ext cx="3063663" cy="172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355758"/>
            <a:ext cx="1440160" cy="20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43161" cy="3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5229" y="237708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CANAIS DE </a:t>
            </a:r>
            <a:r>
              <a:rPr lang="pt-PT" b="1" dirty="0" smtClean="0">
                <a:solidFill>
                  <a:srgbClr val="3BC2D7"/>
                </a:solidFill>
              </a:rPr>
              <a:t>ADESÃO EXCLUSIVOS</a:t>
            </a:r>
          </a:p>
        </p:txBody>
      </p:sp>
      <p:pic>
        <p:nvPicPr>
          <p:cNvPr id="7" name="Picture 2" descr="Z:\Peças Comunicação\03.Parcerias\2014\Apresentação\mail_icon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308" y="3221343"/>
            <a:ext cx="825749" cy="825749"/>
          </a:xfrm>
          <a:prstGeom prst="rect">
            <a:avLst/>
          </a:prstGeom>
          <a:noFill/>
        </p:spPr>
      </p:pic>
      <p:pic>
        <p:nvPicPr>
          <p:cNvPr id="8" name="Picture 4" descr="Z:\Peças Comunicação\03.Parcerias\2014\Apresentação\tlf_icon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7979" y="5048364"/>
            <a:ext cx="825749" cy="825749"/>
          </a:xfrm>
          <a:prstGeom prst="rect">
            <a:avLst/>
          </a:prstGeom>
          <a:noFill/>
        </p:spPr>
      </p:pic>
      <p:pic>
        <p:nvPicPr>
          <p:cNvPr id="9" name="Picture 2" descr="D:\Documents and Settings\4022960\My Documents\DCV-B2B\Comunicação\Imagens e Logos\Icons\ppl_icon2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0118" y="1504953"/>
            <a:ext cx="825185" cy="82518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-14948" y="1217300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731720" y="1196752"/>
            <a:ext cx="3672408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0764" y="891304"/>
            <a:ext cx="1827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PRESENCIALMENTE</a:t>
            </a:r>
            <a:endParaRPr lang="en-US" sz="16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21522" y="2957540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725146" y="2936992"/>
            <a:ext cx="3672408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53908" y="2631544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POR E-MAIL</a:t>
            </a:r>
            <a:endParaRPr lang="en-US" sz="16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24464" y="4742533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722204" y="4721985"/>
            <a:ext cx="3672408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9892" y="4407132"/>
            <a:ext cx="151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CONTACTE-NOS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32794" y="3237404"/>
            <a:ext cx="306083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Envie o seu pedido por email para:</a:t>
            </a:r>
          </a:p>
          <a:p>
            <a:endParaRPr lang="pt-PT" sz="200" dirty="0" smtClean="0"/>
          </a:p>
          <a:p>
            <a:pPr algn="ctr"/>
            <a:r>
              <a:rPr lang="pt-PT" sz="2400" b="1" dirty="0" smtClean="0">
                <a:solidFill>
                  <a:srgbClr val="3BC2D7"/>
                </a:solidFill>
              </a:rPr>
              <a:t>parcerias@telecom.pt</a:t>
            </a:r>
            <a:endParaRPr lang="en-US" sz="2400" b="1" dirty="0">
              <a:solidFill>
                <a:srgbClr val="3BC2D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2854" y="1410345"/>
            <a:ext cx="324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 smtClean="0"/>
              <a:t>Junto do gestor comercial que estará</a:t>
            </a:r>
          </a:p>
          <a:p>
            <a:pPr algn="ctr"/>
            <a:r>
              <a:rPr lang="pt-PT" sz="1600" dirty="0" smtClean="0"/>
              <a:t>presente na sua Empresa.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8668" y="4977606"/>
            <a:ext cx="2806474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 smtClean="0"/>
              <a:t>Ligue grátis todos os dias úteis, </a:t>
            </a:r>
          </a:p>
          <a:p>
            <a:pPr algn="ctr"/>
            <a:r>
              <a:rPr lang="pt-PT" sz="1600" dirty="0" smtClean="0"/>
              <a:t>das 9h às 22h.</a:t>
            </a:r>
          </a:p>
          <a:p>
            <a:endParaRPr lang="pt-PT" sz="1050" dirty="0" smtClean="0"/>
          </a:p>
          <a:p>
            <a:pPr algn="ctr"/>
            <a:r>
              <a:rPr lang="pt-PT" sz="2400" b="1" dirty="0" smtClean="0">
                <a:solidFill>
                  <a:srgbClr val="3BC2D7"/>
                </a:solidFill>
              </a:rPr>
              <a:t>800 207 918</a:t>
            </a:r>
            <a:endParaRPr lang="en-US" sz="2400" b="1" dirty="0">
              <a:solidFill>
                <a:srgbClr val="3BC2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43161" cy="3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5229" y="237708"/>
            <a:ext cx="134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CONTACTOS</a:t>
            </a:r>
            <a:endParaRPr lang="pt-PT" b="1" dirty="0" smtClean="0">
              <a:solidFill>
                <a:srgbClr val="3BC2D7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4948" y="1217300"/>
            <a:ext cx="9144000" cy="0"/>
          </a:xfrm>
          <a:prstGeom prst="line">
            <a:avLst/>
          </a:prstGeom>
          <a:ln>
            <a:solidFill>
              <a:srgbClr val="3BC2D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731720" y="1196752"/>
            <a:ext cx="3672408" cy="72008"/>
          </a:xfrm>
          <a:prstGeom prst="roundRect">
            <a:avLst/>
          </a:prstGeom>
          <a:solidFill>
            <a:srgbClr val="3BC2D7"/>
          </a:solidFill>
          <a:ln>
            <a:solidFill>
              <a:srgbClr val="3BC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6870" y="891304"/>
            <a:ext cx="2113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GESTÃO DE PARCERIAS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35256" y="1410345"/>
            <a:ext cx="306032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/>
              <a:t>Pedro  Azevedo Lemos</a:t>
            </a:r>
          </a:p>
          <a:p>
            <a:pPr algn="ctr"/>
            <a:endParaRPr lang="pt-PT" sz="1600" dirty="0" smtClean="0"/>
          </a:p>
          <a:p>
            <a:pPr algn="ctr">
              <a:lnSpc>
                <a:spcPct val="150000"/>
              </a:lnSpc>
            </a:pPr>
            <a:r>
              <a:rPr lang="pt-PT" sz="1600" dirty="0" err="1" smtClean="0"/>
              <a:t>Telm</a:t>
            </a:r>
            <a:r>
              <a:rPr lang="pt-PT" sz="1600" dirty="0" smtClean="0"/>
              <a:t>: 927 802 281</a:t>
            </a:r>
          </a:p>
          <a:p>
            <a:pPr algn="ctr">
              <a:lnSpc>
                <a:spcPct val="150000"/>
              </a:lnSpc>
            </a:pPr>
            <a:r>
              <a:rPr lang="pt-PT" sz="1600" dirty="0" err="1" smtClean="0"/>
              <a:t>Telf</a:t>
            </a:r>
            <a:r>
              <a:rPr lang="pt-PT" sz="1600" dirty="0" smtClean="0"/>
              <a:t>: 21 500 50 34</a:t>
            </a:r>
          </a:p>
          <a:p>
            <a:pPr algn="ctr">
              <a:lnSpc>
                <a:spcPct val="150000"/>
              </a:lnSpc>
            </a:pPr>
            <a:r>
              <a:rPr lang="pt-PT" sz="1600" dirty="0" smtClean="0"/>
              <a:t>E-mail</a:t>
            </a:r>
            <a:r>
              <a:rPr lang="pt-PT" sz="1600" smtClean="0"/>
              <a:t>: pedro-j-lemos@telecom.pt</a:t>
            </a:r>
            <a:endParaRPr lang="pt-PT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54462" y="5934653"/>
            <a:ext cx="3951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A </a:t>
            </a:r>
            <a:r>
              <a:rPr lang="pt-PT" sz="1200" dirty="0" smtClean="0"/>
              <a:t>presente proposta é válida </a:t>
            </a:r>
            <a:r>
              <a:rPr lang="pt-PT" sz="1200" dirty="0" smtClean="0"/>
              <a:t>até 31 de Dezembro de 2015.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024" r="218"/>
          <a:stretch>
            <a:fillRect/>
          </a:stretch>
        </p:blipFill>
        <p:spPr bwMode="auto">
          <a:xfrm>
            <a:off x="1588" y="0"/>
            <a:ext cx="9144000" cy="687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00946" y="5607349"/>
            <a:ext cx="4752528" cy="83099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AS MELHORES OFERTAS</a:t>
            </a:r>
          </a:p>
          <a:p>
            <a:r>
              <a:rPr lang="pt-PT" sz="2400" b="1" dirty="0" smtClean="0"/>
              <a:t>PARA OS SEUS COLABORADORES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95536" y="332656"/>
            <a:ext cx="1296144" cy="841813"/>
            <a:chOff x="-2988840" y="332656"/>
            <a:chExt cx="1296144" cy="841813"/>
          </a:xfrm>
        </p:grpSpPr>
        <p:pic>
          <p:nvPicPr>
            <p:cNvPr id="7" name="Picture 6" descr="D:\Documents and Settings\4022960\My Documents\DGV-NCV\Comunicação\MEO - JAN14\MEO_branco_rgb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0"/>
            </a:blip>
            <a:srcRect/>
            <a:stretch>
              <a:fillRect/>
            </a:stretch>
          </p:blipFill>
          <p:spPr bwMode="auto">
            <a:xfrm>
              <a:off x="-2988840" y="332656"/>
              <a:ext cx="1296144" cy="59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-2958860" y="866692"/>
              <a:ext cx="123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 smtClean="0"/>
                <a:t>É OUTRA VIDA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785</Words>
  <Application>Microsoft Office PowerPoint</Application>
  <PresentationFormat>On-screen Show (4:3)</PresentationFormat>
  <Paragraphs>116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p047750</dc:creator>
  <cp:lastModifiedBy>xtltj52</cp:lastModifiedBy>
  <cp:revision>82</cp:revision>
  <dcterms:created xsi:type="dcterms:W3CDTF">2015-05-12T10:46:08Z</dcterms:created>
  <dcterms:modified xsi:type="dcterms:W3CDTF">2015-12-03T12:54:43Z</dcterms:modified>
</cp:coreProperties>
</file>